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1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7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66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72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56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13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17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9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73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21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43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C590A-E1E5-4398-A88A-F6D4CFF6F869}" type="datetimeFigureOut">
              <a:rPr lang="es-ES" smtClean="0"/>
              <a:t>26/02/2020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88358-2E6C-468D-A16F-BAB25F06C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70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zoom.org.es/tipos-de-plano-fotografico" TargetMode="External"/><Relationship Id="rId2" Type="http://schemas.openxmlformats.org/officeDocument/2006/relationships/hyperlink" Target="http://www.cua.uam.mx/pdfs/revistas_electronicas/libros-electronicos/2016/1guion-web/guion_we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ltx.com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ltx.com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Ayudas / consejos prácticos para la producción del vídeo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877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Recursos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Peña Rodríguez, D. 2016, Diseño de guiones para audiovisual: ficción y documental. </a:t>
            </a:r>
            <a:r>
              <a:rPr lang="es-ES" dirty="0" smtClean="0">
                <a:hlinkClick r:id="rId2"/>
              </a:rPr>
              <a:t>http://www.cua.uam.mx/pdfs/revistas_electronicas/libros-electronicos/2016/1guion-web/guion_web.pdf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https://www.dzoom.org.es/tipos-de-plano-fotografico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https://www.celtx.com/index.html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98541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 tipos de documentales audiovisuales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Película científica; planteamiento, nudo y desenlace</a:t>
            </a:r>
          </a:p>
          <a:p>
            <a:r>
              <a:rPr lang="es-ES" dirty="0" smtClean="0"/>
              <a:t>Vídeo tutorial; nudo</a:t>
            </a:r>
          </a:p>
          <a:p>
            <a:r>
              <a:rPr lang="es-ES" dirty="0" smtClean="0"/>
              <a:t>Animación 3D; simulación de un proceso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446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Comunicación audiovisual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Lenguaje propio</a:t>
            </a:r>
          </a:p>
          <a:p>
            <a:r>
              <a:rPr lang="es-ES" dirty="0" err="1" smtClean="0"/>
              <a:t>Multisensorial</a:t>
            </a:r>
            <a:endParaRPr lang="es-ES" dirty="0" smtClean="0"/>
          </a:p>
          <a:p>
            <a:r>
              <a:rPr lang="es-ES" dirty="0" smtClean="0"/>
              <a:t>Implica al hemisferio cerebral derecho</a:t>
            </a:r>
          </a:p>
          <a:p>
            <a:r>
              <a:rPr lang="es-ES" dirty="0" smtClean="0"/>
              <a:t>Moviliza la sensibilidad antes que el intelecto</a:t>
            </a:r>
          </a:p>
          <a:p>
            <a:r>
              <a:rPr lang="es-ES" dirty="0" smtClean="0"/>
              <a:t>Es un lenguaje sintético. Es ideal para mostrar procedimientos y procesos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582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Sintaxis y gramática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Toma. Acción ininterrumpida. Muy corta (no más de 8 segundos). Es la unidad de montaje</a:t>
            </a:r>
          </a:p>
          <a:p>
            <a:r>
              <a:rPr lang="es-ES" dirty="0" smtClean="0"/>
              <a:t>Escena. Conjunto de tomas que forman una unidad de espacio, tiempo y acción. Se desarrolla dentro del mismo escenario y tiempo</a:t>
            </a:r>
          </a:p>
          <a:p>
            <a:r>
              <a:rPr lang="es-ES" dirty="0" smtClean="0"/>
              <a:t>Secuencia. Unidad dramática. Relata un acontecimiento de principio a fin. Suele requerir varios escenarios y ámbitos espaciales/territoriales</a:t>
            </a:r>
          </a:p>
          <a:p>
            <a:r>
              <a:rPr lang="es-ES" dirty="0" smtClean="0"/>
              <a:t>Plano. Tamaño de la toma (General, figura, americano </a:t>
            </a:r>
            <a:r>
              <a:rPr lang="es-ES" dirty="0" err="1" smtClean="0"/>
              <a:t>ó</a:t>
            </a:r>
            <a:r>
              <a:rPr lang="es-ES" dirty="0" smtClean="0"/>
              <a:t> ¾, medio, medio-corto, primer plano, primerísimo primer plano, detalle)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Imágenes en https://365enfoques.com/video-reflex/tipos-de-planos-cine/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379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guion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82291"/>
            <a:ext cx="10515600" cy="469467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Punto de arranque del proceso creador</a:t>
            </a:r>
          </a:p>
          <a:p>
            <a:r>
              <a:rPr lang="es-ES" dirty="0" smtClean="0"/>
              <a:t>Original / adaptado</a:t>
            </a:r>
          </a:p>
          <a:p>
            <a:r>
              <a:rPr lang="es-ES" dirty="0" smtClean="0"/>
              <a:t>Se traduce en tomas, escenas y secuencias. Se escribe para ser visto y oído. No leído.</a:t>
            </a:r>
          </a:p>
          <a:p>
            <a:r>
              <a:rPr lang="es-ES" dirty="0" smtClean="0"/>
              <a:t>A tener en cuenta:</a:t>
            </a:r>
          </a:p>
          <a:p>
            <a:pPr lvl="1"/>
            <a:r>
              <a:rPr lang="es-ES" dirty="0" smtClean="0"/>
              <a:t>¿Qué queremos contar? Tema</a:t>
            </a:r>
          </a:p>
          <a:p>
            <a:pPr lvl="1"/>
            <a:r>
              <a:rPr lang="es-ES" dirty="0" smtClean="0"/>
              <a:t>¿A quien va a ir dirigido? Público</a:t>
            </a:r>
          </a:p>
          <a:p>
            <a:pPr lvl="1"/>
            <a:r>
              <a:rPr lang="es-ES" dirty="0" smtClean="0"/>
              <a:t>¿Qué pretendemos? Objetivo</a:t>
            </a:r>
          </a:p>
          <a:p>
            <a:r>
              <a:rPr lang="es-ES" dirty="0" smtClean="0"/>
              <a:t>Pasos</a:t>
            </a:r>
          </a:p>
          <a:p>
            <a:pPr lvl="1"/>
            <a:r>
              <a:rPr lang="es-ES" dirty="0" smtClean="0"/>
              <a:t>Sinopsis. Resumen. Quien lo lea debe quedarse con una idea clara de lo que va a ver</a:t>
            </a:r>
          </a:p>
          <a:p>
            <a:pPr lvl="1"/>
            <a:r>
              <a:rPr lang="es-ES" dirty="0" smtClean="0"/>
              <a:t>Tratamiento del relato. En 3 bloques: Planteamiento, nudo y desarrollo</a:t>
            </a:r>
          </a:p>
          <a:p>
            <a:r>
              <a:rPr lang="es-ES" dirty="0" smtClean="0"/>
              <a:t>Elaboración</a:t>
            </a:r>
          </a:p>
          <a:p>
            <a:pPr lvl="1"/>
            <a:r>
              <a:rPr lang="es-ES" dirty="0" smtClean="0"/>
              <a:t>Se detalla el contenido de cada toma, escena y secuencia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10847672" y="5929162"/>
            <a:ext cx="962526" cy="144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28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56648"/>
            <a:ext cx="10515600" cy="5320315"/>
          </a:xfrm>
        </p:spPr>
        <p:txBody>
          <a:bodyPr/>
          <a:lstStyle/>
          <a:p>
            <a:pPr lvl="1"/>
            <a:r>
              <a:rPr lang="es-ES" dirty="0" smtClean="0"/>
              <a:t>Se fijan los escenarios</a:t>
            </a:r>
          </a:p>
          <a:p>
            <a:pPr lvl="1"/>
            <a:r>
              <a:rPr lang="es-ES" dirty="0" smtClean="0"/>
              <a:t>Lo que ocurre en cada escenario</a:t>
            </a:r>
          </a:p>
          <a:p>
            <a:pPr lvl="1"/>
            <a:r>
              <a:rPr lang="es-ES" dirty="0" smtClean="0"/>
              <a:t>El momento del día</a:t>
            </a:r>
          </a:p>
          <a:p>
            <a:pPr lvl="1"/>
            <a:r>
              <a:rPr lang="es-ES" dirty="0" smtClean="0"/>
              <a:t>Cómo se comportan los personajes…</a:t>
            </a:r>
          </a:p>
          <a:p>
            <a:r>
              <a:rPr lang="es-ES" dirty="0" smtClean="0"/>
              <a:t>Elaboración del guion técnico</a:t>
            </a:r>
          </a:p>
          <a:p>
            <a:pPr lvl="1"/>
            <a:r>
              <a:rPr lang="es-ES" dirty="0" smtClean="0"/>
              <a:t>Tipos de plano</a:t>
            </a:r>
          </a:p>
          <a:p>
            <a:pPr lvl="1"/>
            <a:r>
              <a:rPr lang="es-ES" dirty="0" smtClean="0"/>
              <a:t>Duración</a:t>
            </a:r>
          </a:p>
          <a:p>
            <a:pPr lvl="1"/>
            <a:r>
              <a:rPr lang="es-ES" dirty="0" smtClean="0"/>
              <a:t>Banda sonora </a:t>
            </a:r>
          </a:p>
          <a:p>
            <a:pPr lvl="1"/>
            <a:r>
              <a:rPr lang="es-ES" dirty="0" smtClean="0"/>
              <a:t>Textos</a:t>
            </a:r>
          </a:p>
          <a:p>
            <a:pPr lvl="1"/>
            <a:r>
              <a:rPr lang="es-ES" dirty="0" smtClean="0"/>
              <a:t>Rótulos</a:t>
            </a:r>
            <a:endParaRPr lang="es-ES" dirty="0" smtClean="0"/>
          </a:p>
          <a:p>
            <a:r>
              <a:rPr lang="es-ES" dirty="0" smtClean="0"/>
              <a:t>Software para guion: </a:t>
            </a:r>
            <a:r>
              <a:rPr lang="es-ES" dirty="0" err="1" smtClean="0"/>
              <a:t>Celtx</a:t>
            </a:r>
            <a:r>
              <a:rPr lang="es-ES" dirty="0" smtClean="0"/>
              <a:t> </a:t>
            </a:r>
            <a:r>
              <a:rPr lang="es-ES" dirty="0" smtClean="0">
                <a:hlinkClick r:id="rId2"/>
              </a:rPr>
              <a:t>https://www.celtx.com/index.html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>
              <a:buFontTx/>
              <a:buChar char="-"/>
            </a:pPr>
            <a:endParaRPr lang="es-ES" dirty="0" smtClean="0"/>
          </a:p>
          <a:p>
            <a:pPr lvl="1"/>
            <a:endParaRPr lang="es-ES" dirty="0" smtClean="0"/>
          </a:p>
        </p:txBody>
      </p:sp>
      <p:sp>
        <p:nvSpPr>
          <p:cNvPr id="4" name="Flecha derecha 3"/>
          <p:cNvSpPr/>
          <p:nvPr/>
        </p:nvSpPr>
        <p:spPr>
          <a:xfrm>
            <a:off x="596766" y="336884"/>
            <a:ext cx="962526" cy="144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00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 generales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Requiere mayor inversión de tiempo que las grabaciones</a:t>
            </a:r>
          </a:p>
          <a:p>
            <a:r>
              <a:rPr lang="es-ES" dirty="0" smtClean="0"/>
              <a:t>Motivar el video. Es crucial captar el interés</a:t>
            </a:r>
          </a:p>
          <a:p>
            <a:r>
              <a:rPr lang="es-ES" dirty="0" smtClean="0"/>
              <a:t>Conectar con el espectador</a:t>
            </a:r>
          </a:p>
          <a:p>
            <a:r>
              <a:rPr lang="es-ES" dirty="0" smtClean="0"/>
              <a:t>Ser riguroso no significa ser aburrido</a:t>
            </a:r>
          </a:p>
          <a:p>
            <a:r>
              <a:rPr lang="es-ES" dirty="0" smtClean="0"/>
              <a:t>Tiempo verbal: presente</a:t>
            </a:r>
          </a:p>
          <a:p>
            <a:r>
              <a:rPr lang="es-ES" dirty="0" smtClean="0"/>
              <a:t>El desenlace: resumen. Ayudar a fijar los contenidos principales.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98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Altura de la cámara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Crucial en los documentales de Geografía</a:t>
            </a:r>
          </a:p>
          <a:p>
            <a:r>
              <a:rPr lang="es-ES" dirty="0" smtClean="0"/>
              <a:t>Picado. Desde arriba</a:t>
            </a:r>
          </a:p>
          <a:p>
            <a:r>
              <a:rPr lang="es-ES" dirty="0" smtClean="0"/>
              <a:t>Centra-picado. Desde abajo</a:t>
            </a:r>
          </a:p>
          <a:p>
            <a:r>
              <a:rPr lang="es-ES" dirty="0" smtClean="0"/>
              <a:t>Cenital</a:t>
            </a:r>
          </a:p>
          <a:p>
            <a:r>
              <a:rPr lang="es-ES" dirty="0" smtClean="0"/>
              <a:t>Nadir</a:t>
            </a:r>
          </a:p>
          <a:p>
            <a:r>
              <a:rPr lang="es-ES" dirty="0" smtClean="0"/>
              <a:t>Holandés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199850" y="5284890"/>
            <a:ext cx="5351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https://www.dzoom.org.es/tipos-de-plano-fotografico/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199849" y="4780621"/>
            <a:ext cx="1439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Imágenes en: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441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Estética cinematográfica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luz. Describe el ambiente. Influye en el ánimo del espectador, resta o aumenta profundidad, destaca o disimula elementos</a:t>
            </a:r>
          </a:p>
          <a:p>
            <a:r>
              <a:rPr lang="es-ES" dirty="0" smtClean="0"/>
              <a:t>El color. Sicología del color</a:t>
            </a:r>
          </a:p>
          <a:p>
            <a:r>
              <a:rPr lang="es-ES" dirty="0" smtClean="0"/>
              <a:t>Decorados y vestuario. Da credibilidad</a:t>
            </a:r>
          </a:p>
          <a:p>
            <a:r>
              <a:rPr lang="es-ES" dirty="0" smtClean="0"/>
              <a:t>Toma de imágenes. La cámara</a:t>
            </a:r>
          </a:p>
          <a:p>
            <a:pPr lvl="1"/>
            <a:r>
              <a:rPr lang="es-ES" dirty="0" smtClean="0"/>
              <a:t>Debe ser estable. Trípode</a:t>
            </a:r>
          </a:p>
          <a:p>
            <a:pPr lvl="1"/>
            <a:r>
              <a:rPr lang="es-ES" dirty="0" smtClean="0"/>
              <a:t>Centrada en objeto/persona</a:t>
            </a:r>
          </a:p>
          <a:p>
            <a:pPr lvl="1"/>
            <a:r>
              <a:rPr lang="es-ES" dirty="0" smtClean="0"/>
              <a:t>Encuadre</a:t>
            </a:r>
          </a:p>
          <a:p>
            <a:pPr lvl="1"/>
            <a:r>
              <a:rPr lang="es-ES" dirty="0" smtClean="0"/>
              <a:t>Cuidado con los “retoños” (p </a:t>
            </a:r>
            <a:r>
              <a:rPr lang="es-ES" dirty="0" err="1" smtClean="0"/>
              <a:t>ej</a:t>
            </a:r>
            <a:r>
              <a:rPr lang="es-ES" dirty="0" smtClean="0"/>
              <a:t> hojas </a:t>
            </a:r>
            <a:r>
              <a:rPr lang="es-ES" dirty="0" err="1" smtClean="0"/>
              <a:t>qu</a:t>
            </a:r>
            <a:r>
              <a:rPr lang="es-ES" dirty="0" smtClean="0"/>
              <a:t> salen como cuernos de las cabezas)</a:t>
            </a:r>
          </a:p>
          <a:p>
            <a:pPr lvl="1"/>
            <a:r>
              <a:rPr lang="es-ES" dirty="0" smtClean="0"/>
              <a:t>Ojo con contraluz</a:t>
            </a:r>
          </a:p>
          <a:p>
            <a:pPr lvl="1"/>
            <a:r>
              <a:rPr lang="es-ES" dirty="0" smtClean="0"/>
              <a:t>Filmar más de lo que se piensa usar</a:t>
            </a:r>
          </a:p>
          <a:p>
            <a:pPr lvl="1"/>
            <a:r>
              <a:rPr lang="es-ES" dirty="0" smtClean="0"/>
              <a:t>Se nos quedamos cortos con la filmación, podemos añadir imágenes estáticas</a:t>
            </a:r>
          </a:p>
          <a:p>
            <a:pPr lvl="1"/>
            <a:endParaRPr lang="es-ES" dirty="0"/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1316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495</Words>
  <Application>Microsoft Office PowerPoint</Application>
  <PresentationFormat>Panorámica</PresentationFormat>
  <Paragraphs>76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Ayudas / consejos prácticos para la producción del vídeo</vt:lpstr>
      <vt:lpstr>3 tipos de documentales audiovisuales</vt:lpstr>
      <vt:lpstr>Comunicación audiovisual</vt:lpstr>
      <vt:lpstr>Sintaxis y gramática </vt:lpstr>
      <vt:lpstr>El guion</vt:lpstr>
      <vt:lpstr>Presentación de PowerPoint</vt:lpstr>
      <vt:lpstr>Recomendaciones generales</vt:lpstr>
      <vt:lpstr>Altura de la cámara</vt:lpstr>
      <vt:lpstr>Estética cinematográfica</vt:lpstr>
      <vt:lpstr>Recursos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Ayudas / consejos prácticos para la producción del vídeo</dc:title>
  <dc:creator>Francisco Escobar</dc:creator>
  <cp:lastModifiedBy>Francisco Escobar</cp:lastModifiedBy>
  <cp:revision>6</cp:revision>
  <dcterms:created xsi:type="dcterms:W3CDTF">2020-02-26T09:34:51Z</dcterms:created>
  <dcterms:modified xsi:type="dcterms:W3CDTF">2020-02-26T10:04:42Z</dcterms:modified>
</cp:coreProperties>
</file>